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91" r:id="rId5"/>
    <p:sldId id="290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6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41" autoAdjust="0"/>
  </p:normalViewPr>
  <p:slideViewPr>
    <p:cSldViewPr snapToGrid="0">
      <p:cViewPr varScale="1">
        <p:scale>
          <a:sx n="85" d="100"/>
          <a:sy n="85" d="100"/>
        </p:scale>
        <p:origin x="13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F5CD5-018C-4D57-8346-8E5CEEED75F6}" type="datetime1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02F8-1A72-4776-B85C-1C1294FC78F1}" type="datetime1">
              <a:rPr lang="en-US" smtClean="0"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6AD68-6EB8-4659-BF1C-A7DCDB0BFA00}" type="datetime1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8263-1C57-45B0-B5E5-16E4CCB96F0D}" type="datetime1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65DBE-B09C-41DF-8CB4-6F82544B94EF}" type="datetime1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EA38A-40B2-4AFA-B538-0998E470B34F}" type="datetime1">
              <a:rPr lang="en-US" smtClean="0"/>
              <a:t>6/30/2020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1CBBE-0EF1-45C6-BAAD-BA76418AE461}" type="datetime1">
              <a:rPr lang="en-US" smtClean="0"/>
              <a:t>6/30/2020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3D4A6-C8BA-48C7-88A2-31B9F5C74334}" type="datetime1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4F821-BA3B-489A-AF10-EFF3A530F536}" type="datetime1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CF07A-9CA2-4A35-8E07-C608C587A59D}" type="datetime1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EFD19-7CBB-4507-AE0E-84DAB5FE505A}" type="datetime1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FEAAE-5275-4467-9864-4CD91726B64C}" type="datetime1">
              <a:rPr lang="en-US" smtClean="0"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E572-641D-4A03-AB21-3A7BA1270A93}" type="datetime1">
              <a:rPr lang="en-US" smtClean="0"/>
              <a:t>6/30/2020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3D3A0-87EC-42A8-88F3-216D8B306AE5}" type="datetime1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34C4-CE4A-4DEB-9AA3-3502AE231E32}" type="datetime1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630E4-D0DD-47D0-A69F-D0DEF298AF34}" type="datetime1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FE622-C8A7-4287-9A7C-7FF29C9AE582}" type="datetime1">
              <a:rPr lang="en-US" smtClean="0"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C17EDD9-55EB-4C87-AD4E-FB5A1536BFAA}" type="datetime1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0955" y="2319862"/>
            <a:ext cx="8825658" cy="553155"/>
          </a:xfrm>
        </p:spPr>
        <p:txBody>
          <a:bodyPr>
            <a:normAutofit fontScale="90000"/>
          </a:bodyPr>
          <a:lstStyle/>
          <a:p>
            <a:r>
              <a:rPr lang="en-US" sz="3750" b="1" u="sng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CSE422 : ARTIFICIAL INTELLIGENCE</a:t>
            </a:r>
            <a:endParaRPr lang="ru-RU" sz="375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2154" y="3260796"/>
            <a:ext cx="8825658" cy="139982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ENVIRONMENT</a:t>
            </a:r>
          </a:p>
          <a:p>
            <a:pPr algn="ctr"/>
            <a:r>
              <a:rPr lang="en-US" sz="2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</a:p>
          <a:p>
            <a:pPr algn="ctr"/>
            <a:r>
              <a:rPr lang="en-US" sz="2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BENJIR ISLAM ALVEE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3EEF8-32B5-4B9A-B767-1E8BA02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226103-D8FE-488F-86F7-1D6F7E78C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065867" cy="193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45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84F2-6658-4D1E-8913-187F69608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474133"/>
            <a:ext cx="9404723" cy="767645"/>
          </a:xfrm>
        </p:spPr>
        <p:txBody>
          <a:bodyPr/>
          <a:lstStyle/>
          <a:p>
            <a: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environments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BE07AA5-3586-41FD-B391-3F4DD802D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410988"/>
              </p:ext>
            </p:extLst>
          </p:nvPr>
        </p:nvGraphicFramePr>
        <p:xfrm>
          <a:off x="984492" y="1512711"/>
          <a:ext cx="9126917" cy="5072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216">
                  <a:extLst>
                    <a:ext uri="{9D8B030D-6E8A-4147-A177-3AD203B41FA5}">
                      <a16:colId xmlns:a16="http://schemas.microsoft.com/office/drawing/2014/main" val="1469862086"/>
                    </a:ext>
                  </a:extLst>
                </a:gridCol>
                <a:gridCol w="1422561">
                  <a:extLst>
                    <a:ext uri="{9D8B030D-6E8A-4147-A177-3AD203B41FA5}">
                      <a16:colId xmlns:a16="http://schemas.microsoft.com/office/drawing/2014/main" val="2991222365"/>
                    </a:ext>
                  </a:extLst>
                </a:gridCol>
                <a:gridCol w="1643751">
                  <a:extLst>
                    <a:ext uri="{9D8B030D-6E8A-4147-A177-3AD203B41FA5}">
                      <a16:colId xmlns:a16="http://schemas.microsoft.com/office/drawing/2014/main" val="2376147417"/>
                    </a:ext>
                  </a:extLst>
                </a:gridCol>
                <a:gridCol w="1175739">
                  <a:extLst>
                    <a:ext uri="{9D8B030D-6E8A-4147-A177-3AD203B41FA5}">
                      <a16:colId xmlns:a16="http://schemas.microsoft.com/office/drawing/2014/main" val="238876165"/>
                    </a:ext>
                  </a:extLst>
                </a:gridCol>
                <a:gridCol w="913194">
                  <a:extLst>
                    <a:ext uri="{9D8B030D-6E8A-4147-A177-3AD203B41FA5}">
                      <a16:colId xmlns:a16="http://schemas.microsoft.com/office/drawing/2014/main" val="3525812676"/>
                    </a:ext>
                  </a:extLst>
                </a:gridCol>
                <a:gridCol w="1130078">
                  <a:extLst>
                    <a:ext uri="{9D8B030D-6E8A-4147-A177-3AD203B41FA5}">
                      <a16:colId xmlns:a16="http://schemas.microsoft.com/office/drawing/2014/main" val="1827115760"/>
                    </a:ext>
                  </a:extLst>
                </a:gridCol>
                <a:gridCol w="1358378">
                  <a:extLst>
                    <a:ext uri="{9D8B030D-6E8A-4147-A177-3AD203B41FA5}">
                      <a16:colId xmlns:a16="http://schemas.microsoft.com/office/drawing/2014/main" val="1083627344"/>
                    </a:ext>
                  </a:extLst>
                </a:gridCol>
              </a:tblGrid>
              <a:tr h="36124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Fully observable?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Deterministic?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Episodic?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Static?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Discrete?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Single agent?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149481"/>
                  </a:ext>
                </a:extLst>
              </a:tr>
              <a:tr h="7763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Crossword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985476"/>
                  </a:ext>
                </a:extLst>
              </a:tr>
              <a:tr h="7763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Poker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397514"/>
                  </a:ext>
                </a:extLst>
              </a:tr>
              <a:tr h="7763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Taxi driving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148823"/>
                  </a:ext>
                </a:extLst>
              </a:tr>
              <a:tr h="7763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Image analysis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774969"/>
                  </a:ext>
                </a:extLst>
              </a:tr>
              <a:tr h="7763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Medical diagnosis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576530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93DC6-787C-4FE2-9228-DC050AED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707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84F2-6658-4D1E-8913-187F69608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474133"/>
            <a:ext cx="9404723" cy="767645"/>
          </a:xfr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environments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BE07AA5-3586-41FD-B391-3F4DD802D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945051"/>
              </p:ext>
            </p:extLst>
          </p:nvPr>
        </p:nvGraphicFramePr>
        <p:xfrm>
          <a:off x="984490" y="1512711"/>
          <a:ext cx="9100413" cy="5072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909">
                  <a:extLst>
                    <a:ext uri="{9D8B030D-6E8A-4147-A177-3AD203B41FA5}">
                      <a16:colId xmlns:a16="http://schemas.microsoft.com/office/drawing/2014/main" val="1469862086"/>
                    </a:ext>
                  </a:extLst>
                </a:gridCol>
                <a:gridCol w="1418430">
                  <a:extLst>
                    <a:ext uri="{9D8B030D-6E8A-4147-A177-3AD203B41FA5}">
                      <a16:colId xmlns:a16="http://schemas.microsoft.com/office/drawing/2014/main" val="2991222365"/>
                    </a:ext>
                  </a:extLst>
                </a:gridCol>
                <a:gridCol w="1638977">
                  <a:extLst>
                    <a:ext uri="{9D8B030D-6E8A-4147-A177-3AD203B41FA5}">
                      <a16:colId xmlns:a16="http://schemas.microsoft.com/office/drawing/2014/main" val="2376147417"/>
                    </a:ext>
                  </a:extLst>
                </a:gridCol>
                <a:gridCol w="1172324">
                  <a:extLst>
                    <a:ext uri="{9D8B030D-6E8A-4147-A177-3AD203B41FA5}">
                      <a16:colId xmlns:a16="http://schemas.microsoft.com/office/drawing/2014/main" val="238876165"/>
                    </a:ext>
                  </a:extLst>
                </a:gridCol>
                <a:gridCol w="910543">
                  <a:extLst>
                    <a:ext uri="{9D8B030D-6E8A-4147-A177-3AD203B41FA5}">
                      <a16:colId xmlns:a16="http://schemas.microsoft.com/office/drawing/2014/main" val="3525812676"/>
                    </a:ext>
                  </a:extLst>
                </a:gridCol>
                <a:gridCol w="1126797">
                  <a:extLst>
                    <a:ext uri="{9D8B030D-6E8A-4147-A177-3AD203B41FA5}">
                      <a16:colId xmlns:a16="http://schemas.microsoft.com/office/drawing/2014/main" val="1827115760"/>
                    </a:ext>
                  </a:extLst>
                </a:gridCol>
                <a:gridCol w="1354433">
                  <a:extLst>
                    <a:ext uri="{9D8B030D-6E8A-4147-A177-3AD203B41FA5}">
                      <a16:colId xmlns:a16="http://schemas.microsoft.com/office/drawing/2014/main" val="1083627344"/>
                    </a:ext>
                  </a:extLst>
                </a:gridCol>
              </a:tblGrid>
              <a:tr h="36124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Fully observable?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Deterministic?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Episodic?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Static?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Discrete?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Single agent?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149481"/>
                  </a:ext>
                </a:extLst>
              </a:tr>
              <a:tr h="7763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Crossword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extLst>
                  <a:ext uri="{0D108BD9-81ED-4DB2-BD59-A6C34878D82A}">
                    <a16:rowId xmlns:a16="http://schemas.microsoft.com/office/drawing/2014/main" val="3297985476"/>
                  </a:ext>
                </a:extLst>
              </a:tr>
              <a:tr h="7763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Poker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397514"/>
                  </a:ext>
                </a:extLst>
              </a:tr>
              <a:tr h="7763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Taxi driving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148823"/>
                  </a:ext>
                </a:extLst>
              </a:tr>
              <a:tr h="7763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Image analysis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774969"/>
                  </a:ext>
                </a:extLst>
              </a:tr>
              <a:tr h="7763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Medical diagnosis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57653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823E73-C137-4029-906A-653714E51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22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84F2-6658-4D1E-8913-187F69608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474133"/>
            <a:ext cx="9404723" cy="767645"/>
          </a:xfr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environments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BE07AA5-3586-41FD-B391-3F4DD802D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38940"/>
              </p:ext>
            </p:extLst>
          </p:nvPr>
        </p:nvGraphicFramePr>
        <p:xfrm>
          <a:off x="984490" y="1512711"/>
          <a:ext cx="9087161" cy="5072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755">
                  <a:extLst>
                    <a:ext uri="{9D8B030D-6E8A-4147-A177-3AD203B41FA5}">
                      <a16:colId xmlns:a16="http://schemas.microsoft.com/office/drawing/2014/main" val="1469862086"/>
                    </a:ext>
                  </a:extLst>
                </a:gridCol>
                <a:gridCol w="1416365">
                  <a:extLst>
                    <a:ext uri="{9D8B030D-6E8A-4147-A177-3AD203B41FA5}">
                      <a16:colId xmlns:a16="http://schemas.microsoft.com/office/drawing/2014/main" val="2991222365"/>
                    </a:ext>
                  </a:extLst>
                </a:gridCol>
                <a:gridCol w="1636591">
                  <a:extLst>
                    <a:ext uri="{9D8B030D-6E8A-4147-A177-3AD203B41FA5}">
                      <a16:colId xmlns:a16="http://schemas.microsoft.com/office/drawing/2014/main" val="2376147417"/>
                    </a:ext>
                  </a:extLst>
                </a:gridCol>
                <a:gridCol w="1170617">
                  <a:extLst>
                    <a:ext uri="{9D8B030D-6E8A-4147-A177-3AD203B41FA5}">
                      <a16:colId xmlns:a16="http://schemas.microsoft.com/office/drawing/2014/main" val="238876165"/>
                    </a:ext>
                  </a:extLst>
                </a:gridCol>
                <a:gridCol w="909217">
                  <a:extLst>
                    <a:ext uri="{9D8B030D-6E8A-4147-A177-3AD203B41FA5}">
                      <a16:colId xmlns:a16="http://schemas.microsoft.com/office/drawing/2014/main" val="3525812676"/>
                    </a:ext>
                  </a:extLst>
                </a:gridCol>
                <a:gridCol w="1125156">
                  <a:extLst>
                    <a:ext uri="{9D8B030D-6E8A-4147-A177-3AD203B41FA5}">
                      <a16:colId xmlns:a16="http://schemas.microsoft.com/office/drawing/2014/main" val="1827115760"/>
                    </a:ext>
                  </a:extLst>
                </a:gridCol>
                <a:gridCol w="1352460">
                  <a:extLst>
                    <a:ext uri="{9D8B030D-6E8A-4147-A177-3AD203B41FA5}">
                      <a16:colId xmlns:a16="http://schemas.microsoft.com/office/drawing/2014/main" val="1083627344"/>
                    </a:ext>
                  </a:extLst>
                </a:gridCol>
              </a:tblGrid>
              <a:tr h="36124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Fully observable?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Deterministic?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Episodic?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Static?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Discrete?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Single agent?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149481"/>
                  </a:ext>
                </a:extLst>
              </a:tr>
              <a:tr h="7763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Crossword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extLst>
                  <a:ext uri="{0D108BD9-81ED-4DB2-BD59-A6C34878D82A}">
                    <a16:rowId xmlns:a16="http://schemas.microsoft.com/office/drawing/2014/main" val="3297985476"/>
                  </a:ext>
                </a:extLst>
              </a:tr>
              <a:tr h="7763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Poker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extLst>
                  <a:ext uri="{0D108BD9-81ED-4DB2-BD59-A6C34878D82A}">
                    <a16:rowId xmlns:a16="http://schemas.microsoft.com/office/drawing/2014/main" val="3799397514"/>
                  </a:ext>
                </a:extLst>
              </a:tr>
              <a:tr h="7763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Taxi driving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148823"/>
                  </a:ext>
                </a:extLst>
              </a:tr>
              <a:tr h="7763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Image analysis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774969"/>
                  </a:ext>
                </a:extLst>
              </a:tr>
              <a:tr h="7763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Medical diagnosis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57653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83A9DA-91B8-4973-942A-1C2410F9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36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84F2-6658-4D1E-8913-187F69608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474133"/>
            <a:ext cx="9404723" cy="767645"/>
          </a:xfr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environments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BE07AA5-3586-41FD-B391-3F4DD802D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207979"/>
              </p:ext>
            </p:extLst>
          </p:nvPr>
        </p:nvGraphicFramePr>
        <p:xfrm>
          <a:off x="984491" y="1512711"/>
          <a:ext cx="9087162" cy="5072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755">
                  <a:extLst>
                    <a:ext uri="{9D8B030D-6E8A-4147-A177-3AD203B41FA5}">
                      <a16:colId xmlns:a16="http://schemas.microsoft.com/office/drawing/2014/main" val="1469862086"/>
                    </a:ext>
                  </a:extLst>
                </a:gridCol>
                <a:gridCol w="1416365">
                  <a:extLst>
                    <a:ext uri="{9D8B030D-6E8A-4147-A177-3AD203B41FA5}">
                      <a16:colId xmlns:a16="http://schemas.microsoft.com/office/drawing/2014/main" val="2991222365"/>
                    </a:ext>
                  </a:extLst>
                </a:gridCol>
                <a:gridCol w="1636590">
                  <a:extLst>
                    <a:ext uri="{9D8B030D-6E8A-4147-A177-3AD203B41FA5}">
                      <a16:colId xmlns:a16="http://schemas.microsoft.com/office/drawing/2014/main" val="2376147417"/>
                    </a:ext>
                  </a:extLst>
                </a:gridCol>
                <a:gridCol w="1170618">
                  <a:extLst>
                    <a:ext uri="{9D8B030D-6E8A-4147-A177-3AD203B41FA5}">
                      <a16:colId xmlns:a16="http://schemas.microsoft.com/office/drawing/2014/main" val="238876165"/>
                    </a:ext>
                  </a:extLst>
                </a:gridCol>
                <a:gridCol w="909217">
                  <a:extLst>
                    <a:ext uri="{9D8B030D-6E8A-4147-A177-3AD203B41FA5}">
                      <a16:colId xmlns:a16="http://schemas.microsoft.com/office/drawing/2014/main" val="3525812676"/>
                    </a:ext>
                  </a:extLst>
                </a:gridCol>
                <a:gridCol w="1125156">
                  <a:extLst>
                    <a:ext uri="{9D8B030D-6E8A-4147-A177-3AD203B41FA5}">
                      <a16:colId xmlns:a16="http://schemas.microsoft.com/office/drawing/2014/main" val="1827115760"/>
                    </a:ext>
                  </a:extLst>
                </a:gridCol>
                <a:gridCol w="1352461">
                  <a:extLst>
                    <a:ext uri="{9D8B030D-6E8A-4147-A177-3AD203B41FA5}">
                      <a16:colId xmlns:a16="http://schemas.microsoft.com/office/drawing/2014/main" val="1083627344"/>
                    </a:ext>
                  </a:extLst>
                </a:gridCol>
              </a:tblGrid>
              <a:tr h="36124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Fully observable?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Deterministic?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Episodic?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Static?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Discrete?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Single agent?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149481"/>
                  </a:ext>
                </a:extLst>
              </a:tr>
              <a:tr h="7763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Crossword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extLst>
                  <a:ext uri="{0D108BD9-81ED-4DB2-BD59-A6C34878D82A}">
                    <a16:rowId xmlns:a16="http://schemas.microsoft.com/office/drawing/2014/main" val="3297985476"/>
                  </a:ext>
                </a:extLst>
              </a:tr>
              <a:tr h="7763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Poker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extLst>
                  <a:ext uri="{0D108BD9-81ED-4DB2-BD59-A6C34878D82A}">
                    <a16:rowId xmlns:a16="http://schemas.microsoft.com/office/drawing/2014/main" val="3799397514"/>
                  </a:ext>
                </a:extLst>
              </a:tr>
              <a:tr h="7763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Taxi driving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extLst>
                  <a:ext uri="{0D108BD9-81ED-4DB2-BD59-A6C34878D82A}">
                    <a16:rowId xmlns:a16="http://schemas.microsoft.com/office/drawing/2014/main" val="3273148823"/>
                  </a:ext>
                </a:extLst>
              </a:tr>
              <a:tr h="7763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Image analysis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774969"/>
                  </a:ext>
                </a:extLst>
              </a:tr>
              <a:tr h="7763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Medical diagnosis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57653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52A924-0BA4-402E-AF1E-1DA00C4F3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179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84F2-6658-4D1E-8913-187F69608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474133"/>
            <a:ext cx="9404723" cy="767645"/>
          </a:xfr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environments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BE07AA5-3586-41FD-B391-3F4DD802D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92966"/>
              </p:ext>
            </p:extLst>
          </p:nvPr>
        </p:nvGraphicFramePr>
        <p:xfrm>
          <a:off x="984490" y="1512711"/>
          <a:ext cx="9113668" cy="5072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063">
                  <a:extLst>
                    <a:ext uri="{9D8B030D-6E8A-4147-A177-3AD203B41FA5}">
                      <a16:colId xmlns:a16="http://schemas.microsoft.com/office/drawing/2014/main" val="1469862086"/>
                    </a:ext>
                  </a:extLst>
                </a:gridCol>
                <a:gridCol w="1420496">
                  <a:extLst>
                    <a:ext uri="{9D8B030D-6E8A-4147-A177-3AD203B41FA5}">
                      <a16:colId xmlns:a16="http://schemas.microsoft.com/office/drawing/2014/main" val="2991222365"/>
                    </a:ext>
                  </a:extLst>
                </a:gridCol>
                <a:gridCol w="1641364">
                  <a:extLst>
                    <a:ext uri="{9D8B030D-6E8A-4147-A177-3AD203B41FA5}">
                      <a16:colId xmlns:a16="http://schemas.microsoft.com/office/drawing/2014/main" val="2376147417"/>
                    </a:ext>
                  </a:extLst>
                </a:gridCol>
                <a:gridCol w="1174032">
                  <a:extLst>
                    <a:ext uri="{9D8B030D-6E8A-4147-A177-3AD203B41FA5}">
                      <a16:colId xmlns:a16="http://schemas.microsoft.com/office/drawing/2014/main" val="238876165"/>
                    </a:ext>
                  </a:extLst>
                </a:gridCol>
                <a:gridCol w="911869">
                  <a:extLst>
                    <a:ext uri="{9D8B030D-6E8A-4147-A177-3AD203B41FA5}">
                      <a16:colId xmlns:a16="http://schemas.microsoft.com/office/drawing/2014/main" val="3525812676"/>
                    </a:ext>
                  </a:extLst>
                </a:gridCol>
                <a:gridCol w="1128438">
                  <a:extLst>
                    <a:ext uri="{9D8B030D-6E8A-4147-A177-3AD203B41FA5}">
                      <a16:colId xmlns:a16="http://schemas.microsoft.com/office/drawing/2014/main" val="1827115760"/>
                    </a:ext>
                  </a:extLst>
                </a:gridCol>
                <a:gridCol w="1356406">
                  <a:extLst>
                    <a:ext uri="{9D8B030D-6E8A-4147-A177-3AD203B41FA5}">
                      <a16:colId xmlns:a16="http://schemas.microsoft.com/office/drawing/2014/main" val="1083627344"/>
                    </a:ext>
                  </a:extLst>
                </a:gridCol>
              </a:tblGrid>
              <a:tr h="36124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Fully observable?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Deterministic?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Episodic?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Static?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Discrete?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Single agent?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149481"/>
                  </a:ext>
                </a:extLst>
              </a:tr>
              <a:tr h="7763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Crossword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extLst>
                  <a:ext uri="{0D108BD9-81ED-4DB2-BD59-A6C34878D82A}">
                    <a16:rowId xmlns:a16="http://schemas.microsoft.com/office/drawing/2014/main" val="3297985476"/>
                  </a:ext>
                </a:extLst>
              </a:tr>
              <a:tr h="7763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Poker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extLst>
                  <a:ext uri="{0D108BD9-81ED-4DB2-BD59-A6C34878D82A}">
                    <a16:rowId xmlns:a16="http://schemas.microsoft.com/office/drawing/2014/main" val="3799397514"/>
                  </a:ext>
                </a:extLst>
              </a:tr>
              <a:tr h="7763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Taxi driving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extLst>
                  <a:ext uri="{0D108BD9-81ED-4DB2-BD59-A6C34878D82A}">
                    <a16:rowId xmlns:a16="http://schemas.microsoft.com/office/drawing/2014/main" val="3273148823"/>
                  </a:ext>
                </a:extLst>
              </a:tr>
              <a:tr h="7763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Image analysis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SEMI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extLst>
                  <a:ext uri="{0D108BD9-81ED-4DB2-BD59-A6C34878D82A}">
                    <a16:rowId xmlns:a16="http://schemas.microsoft.com/office/drawing/2014/main" val="1931774969"/>
                  </a:ext>
                </a:extLst>
              </a:tr>
              <a:tr h="7763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Medical diagnosis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57653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09DB5-121B-4A53-92F0-A714CC6FD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362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84F2-6658-4D1E-8913-187F69608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474133"/>
            <a:ext cx="9404723" cy="767645"/>
          </a:xfr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environments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BE07AA5-3586-41FD-B391-3F4DD802D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416229"/>
              </p:ext>
            </p:extLst>
          </p:nvPr>
        </p:nvGraphicFramePr>
        <p:xfrm>
          <a:off x="984490" y="1512711"/>
          <a:ext cx="9126920" cy="5072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217">
                  <a:extLst>
                    <a:ext uri="{9D8B030D-6E8A-4147-A177-3AD203B41FA5}">
                      <a16:colId xmlns:a16="http://schemas.microsoft.com/office/drawing/2014/main" val="1469862086"/>
                    </a:ext>
                  </a:extLst>
                </a:gridCol>
                <a:gridCol w="1422561">
                  <a:extLst>
                    <a:ext uri="{9D8B030D-6E8A-4147-A177-3AD203B41FA5}">
                      <a16:colId xmlns:a16="http://schemas.microsoft.com/office/drawing/2014/main" val="2991222365"/>
                    </a:ext>
                  </a:extLst>
                </a:gridCol>
                <a:gridCol w="1643751">
                  <a:extLst>
                    <a:ext uri="{9D8B030D-6E8A-4147-A177-3AD203B41FA5}">
                      <a16:colId xmlns:a16="http://schemas.microsoft.com/office/drawing/2014/main" val="2376147417"/>
                    </a:ext>
                  </a:extLst>
                </a:gridCol>
                <a:gridCol w="1175739">
                  <a:extLst>
                    <a:ext uri="{9D8B030D-6E8A-4147-A177-3AD203B41FA5}">
                      <a16:colId xmlns:a16="http://schemas.microsoft.com/office/drawing/2014/main" val="238876165"/>
                    </a:ext>
                  </a:extLst>
                </a:gridCol>
                <a:gridCol w="913195">
                  <a:extLst>
                    <a:ext uri="{9D8B030D-6E8A-4147-A177-3AD203B41FA5}">
                      <a16:colId xmlns:a16="http://schemas.microsoft.com/office/drawing/2014/main" val="3525812676"/>
                    </a:ext>
                  </a:extLst>
                </a:gridCol>
                <a:gridCol w="1130079">
                  <a:extLst>
                    <a:ext uri="{9D8B030D-6E8A-4147-A177-3AD203B41FA5}">
                      <a16:colId xmlns:a16="http://schemas.microsoft.com/office/drawing/2014/main" val="1827115760"/>
                    </a:ext>
                  </a:extLst>
                </a:gridCol>
                <a:gridCol w="1358378">
                  <a:extLst>
                    <a:ext uri="{9D8B030D-6E8A-4147-A177-3AD203B41FA5}">
                      <a16:colId xmlns:a16="http://schemas.microsoft.com/office/drawing/2014/main" val="1083627344"/>
                    </a:ext>
                  </a:extLst>
                </a:gridCol>
              </a:tblGrid>
              <a:tr h="36124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Fully observable?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Deterministic?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Episodic?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Static?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Discrete?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Single agent?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149481"/>
                  </a:ext>
                </a:extLst>
              </a:tr>
              <a:tr h="7763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Crossword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extLst>
                  <a:ext uri="{0D108BD9-81ED-4DB2-BD59-A6C34878D82A}">
                    <a16:rowId xmlns:a16="http://schemas.microsoft.com/office/drawing/2014/main" val="3297985476"/>
                  </a:ext>
                </a:extLst>
              </a:tr>
              <a:tr h="7763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Poker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extLst>
                  <a:ext uri="{0D108BD9-81ED-4DB2-BD59-A6C34878D82A}">
                    <a16:rowId xmlns:a16="http://schemas.microsoft.com/office/drawing/2014/main" val="3799397514"/>
                  </a:ext>
                </a:extLst>
              </a:tr>
              <a:tr h="7763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Taxi driving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extLst>
                  <a:ext uri="{0D108BD9-81ED-4DB2-BD59-A6C34878D82A}">
                    <a16:rowId xmlns:a16="http://schemas.microsoft.com/office/drawing/2014/main" val="3273148823"/>
                  </a:ext>
                </a:extLst>
              </a:tr>
              <a:tr h="7763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Image analysis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SEMI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extLst>
                  <a:ext uri="{0D108BD9-81ED-4DB2-BD59-A6C34878D82A}">
                    <a16:rowId xmlns:a16="http://schemas.microsoft.com/office/drawing/2014/main" val="1931774969"/>
                  </a:ext>
                </a:extLst>
              </a:tr>
              <a:tr h="7763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charset="0"/>
                        </a:rPr>
                        <a:t>Medical diagnosis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</a:t>
                      </a:r>
                    </a:p>
                  </a:txBody>
                  <a:tcPr marT="45705" marB="4570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YES</a:t>
                      </a:r>
                    </a:p>
                  </a:txBody>
                  <a:tcPr marT="45705" marB="45705" horzOverflow="overflow"/>
                </a:tc>
                <a:extLst>
                  <a:ext uri="{0D108BD9-81ED-4DB2-BD59-A6C34878D82A}">
                    <a16:rowId xmlns:a16="http://schemas.microsoft.com/office/drawing/2014/main" val="198557653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87632D-FEF9-449F-A432-0D94D688D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90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BCAE7-5C31-4EDB-B594-36A4B880F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078" y="1301955"/>
            <a:ext cx="10625843" cy="5092949"/>
          </a:xfrm>
        </p:spPr>
        <p:txBody>
          <a:bodyPr>
            <a:normAutofit/>
          </a:bodyPr>
          <a:lstStyle/>
          <a:p>
            <a:pPr algn="just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challenging environments are </a:t>
            </a:r>
            <a:r>
              <a:rPr lang="en-US" altLang="en-US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partially observable, stochastic, sequential, dynamic, 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altLang="en-US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continuous, 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contain</a:t>
            </a:r>
            <a:r>
              <a:rPr lang="en-US" altLang="en-US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multiple intelligent agents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E4499-B744-41F4-9749-2B0CD7643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824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3558180"/>
            <a:ext cx="8825658" cy="121920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0422" y="4813429"/>
            <a:ext cx="8825658" cy="86142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LUCK !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1B6BCB-96B5-4BA2-B666-68FAF808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DB45-28DD-41A5-9459-6C82961E3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Environment?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1E2E9-F06F-4DFE-9659-ECB89DFC6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environment is everything in the world which surrounds the agent, but it is not a part of an agent itself.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environment can be described as a situation in which an agent is present.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1E15F-D908-45FC-8364-7FF893FEA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907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B839F-1364-4DA1-9529-0C6EEB0C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observable/Partially observable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DBCC8-77B6-41E5-B70C-1215695D6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954848"/>
            <a:ext cx="8946541" cy="4195481"/>
          </a:xfrm>
        </p:spPr>
        <p:txBody>
          <a:bodyPr>
            <a:normAutofit fontScale="92500"/>
          </a:bodyPr>
          <a:lstStyle/>
          <a:p>
            <a:pPr lvl="1" algn="just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an agent sensor can sense or access the complete state of an environment at each point of time then it is a </a:t>
            </a:r>
            <a:r>
              <a:rPr lang="en-US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fully observable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environment, else it is </a:t>
            </a:r>
            <a:r>
              <a:rPr lang="en-US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partially observable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1" indent="0" algn="just"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US" altLang="en-US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Tic-Tac-Toe, Chess(A player gets to see the whole board)</a:t>
            </a:r>
          </a:p>
          <a:p>
            <a:pPr lvl="1" algn="just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fully observable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is easy as there is no need to maintain the internal state to keep track history of the world.</a:t>
            </a:r>
          </a:p>
          <a:p>
            <a:pPr lvl="1" algn="just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agent with no sensors in all environments then such an environment is called as </a:t>
            </a:r>
            <a:r>
              <a:rPr lang="en-US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unobservable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1" indent="0" algn="just"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US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taxi driving, Poker(A player gets to see only his own cards, not the cards of everyone in the game)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ECAC2-8E3B-4388-8E88-A36A8E564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74355-1F3B-4956-AB55-64BBB3AEA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174" y="4547804"/>
            <a:ext cx="1758990" cy="1172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40C431-BB5D-48E6-8760-0DCA91277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204174" y="3294051"/>
            <a:ext cx="1795132" cy="11681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10829F-7958-4DB6-990A-F41990F1A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4174" y="2176465"/>
            <a:ext cx="1758990" cy="103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41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C8272-4992-48EE-976C-A2EB3B5D1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agent/Multi-agent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82368-31F2-4C26-B8FA-23CFCEECC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705691"/>
          </a:xfrm>
        </p:spPr>
        <p:txBody>
          <a:bodyPr>
            <a:normAutofit/>
          </a:bodyPr>
          <a:lstStyle/>
          <a:p>
            <a:pPr lvl="1" algn="just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only one agent is involved in an environment, and operating by itself then such an environment is called </a:t>
            </a:r>
            <a:r>
              <a:rPr lang="en-US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agent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environment.</a:t>
            </a:r>
          </a:p>
          <a:p>
            <a:pPr lvl="1" algn="just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if multiple agents are operating in an environment, then such an environment is called a </a:t>
            </a:r>
            <a:r>
              <a:rPr lang="en-US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multi-agent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environment.</a:t>
            </a:r>
          </a:p>
          <a:p>
            <a:pPr lvl="1" algn="just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agent design problems in the </a:t>
            </a:r>
            <a:r>
              <a:rPr lang="en-US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multi-agent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environment are different from </a:t>
            </a:r>
            <a:r>
              <a:rPr lang="en-US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agent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</a:p>
          <a:p>
            <a:pPr marL="457200" lvl="1" indent="0" algn="just"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US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agent(Crossword Puzzle), Multi-agent(Chess)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1571A-551C-4B4C-A339-EEBA007B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6B685-2342-44F7-98B2-04B6EB7EC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354" y="2819983"/>
            <a:ext cx="1786667" cy="189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34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3A55-8D7C-45E2-B843-71AE03BCD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Deterministic/Stochastic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013D0-9C4C-4E57-A86C-96C97BC6B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an agent's current state and selected action can completely determine the next state of the environment, then such environment is called a </a:t>
            </a:r>
            <a:r>
              <a:rPr lang="en-US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deterministic environment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stochastic environment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random in nature and cannot be determined completely by an agent.</a:t>
            </a:r>
          </a:p>
          <a:p>
            <a:pPr lvl="1" algn="just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</a:t>
            </a:r>
            <a:r>
              <a:rPr lang="en-US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deterministic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fully observable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environment, agent does not need to worry about uncertainty.</a:t>
            </a:r>
          </a:p>
          <a:p>
            <a:pPr marL="457200" lvl="1" indent="0" algn="just"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US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Deterministic(Tic Tac Toe, Chess), Stochastic(Poker)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26607-D47A-4B63-A7B8-078E130AF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F0F68-3E05-466E-B29B-2A234F494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25" y="2619135"/>
            <a:ext cx="1821628" cy="161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45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6AAED-A01B-4D6C-AD24-77C094F3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Episodic/Sequential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995ED-5D7C-4ACA-8A42-D62A0A215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196415"/>
          </a:xfrm>
        </p:spPr>
        <p:txBody>
          <a:bodyPr>
            <a:normAutofit/>
          </a:bodyPr>
          <a:lstStyle/>
          <a:p>
            <a:pPr lvl="1" algn="just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an </a:t>
            </a:r>
            <a:r>
              <a:rPr lang="en-US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episodic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environment, there is a series of one-shot actions, and only the current percept is required for the action.</a:t>
            </a:r>
          </a:p>
          <a:p>
            <a:pPr lvl="1" algn="just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in </a:t>
            </a:r>
            <a:r>
              <a:rPr lang="en-US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environment, an agent requires memory of past actions to determine the next best actions.</a:t>
            </a:r>
          </a:p>
          <a:p>
            <a:pPr lvl="1" algn="just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environments do not require the agent to plan ahead.</a:t>
            </a:r>
          </a:p>
          <a:p>
            <a:pPr marL="457200" lvl="1" indent="0" algn="just"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US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Episodic(Part Picking Robot, Vacuum cleaner), Sequential(Chess, Taxi Driving)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A8A15-501C-4126-8075-A0D506B0F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2390DD-38F6-4E0C-AF9D-67AE32E3F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670" y="2228444"/>
            <a:ext cx="1822036" cy="258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88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778EF-DFDC-4674-9CA6-AFC7393BF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Static/Dynamic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29D40-1405-4500-B2E8-7FEA12088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353508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environment can change itself while an agent is deliberating then such environment is called a </a:t>
            </a:r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environment else it is called a </a:t>
            </a:r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environment.</a:t>
            </a:r>
          </a:p>
          <a:p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environments are easy to deal because an agent does not need to continue looking at the world while deciding for an action.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 for </a:t>
            </a:r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environment, agents need to keep looking at the world at each action.</a:t>
            </a:r>
          </a:p>
          <a:p>
            <a:pPr marL="0" indent="0"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US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Static(Crossword Puzzle), Dynamic(Taxi Driving)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30B20-6424-4BA0-BA08-4EC0F2201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631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ECE61-06AC-4802-87B4-2389FF47D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Discrete/Continuous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46C3C-BE5C-4900-9A2D-C8355EB14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2473926"/>
          </a:xfrm>
        </p:spPr>
        <p:txBody>
          <a:bodyPr>
            <a:normAutofit/>
          </a:bodyPr>
          <a:lstStyle/>
          <a:p>
            <a:pPr algn="just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in an environment there are a finite number of percepts and actions that can be performed within it, then such an environment is called a </a:t>
            </a:r>
            <a:r>
              <a:rPr lang="en-US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discrete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environment else it is called </a:t>
            </a:r>
            <a:r>
              <a:rPr lang="en-US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environment.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Discrete(Crossword Puzzle, Poker), Continuous(Taxi Driving)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BA473-DA92-49C8-86C4-128CE1DDC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31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757E-C653-423F-9A95-2B2BF367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Known/Unknown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9305C-5DDA-48F3-8101-048B835A4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not actually a feature of an environment, but it is an agent's state of knowledge to perform an action.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</a:t>
            </a:r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environment, the results for all actions are known to the agent. While in </a:t>
            </a:r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environment, agent needs to learn how it works in order to perform an action.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quite possible that a </a:t>
            </a:r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environment to be </a:t>
            </a:r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partially observable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an </a:t>
            </a:r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environment to be </a:t>
            </a:r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fully observable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6ED82-42A7-4E11-9123-4FB023ECD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3442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0</TotalTime>
  <Words>921</Words>
  <Application>Microsoft Office PowerPoint</Application>
  <PresentationFormat>Widescreen</PresentationFormat>
  <Paragraphs>230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Times New Roman</vt:lpstr>
      <vt:lpstr>Wingdings 3</vt:lpstr>
      <vt:lpstr>Ion</vt:lpstr>
      <vt:lpstr>CSE422 : ARTIFICIAL INTELLIGENCE</vt:lpstr>
      <vt:lpstr>What is Environment?</vt:lpstr>
      <vt:lpstr>Fully observable/Partially observable</vt:lpstr>
      <vt:lpstr>Single agent/Multi-agent</vt:lpstr>
      <vt:lpstr>Deterministic/Stochastic</vt:lpstr>
      <vt:lpstr>Episodic/Sequential</vt:lpstr>
      <vt:lpstr>Static/Dynamic</vt:lpstr>
      <vt:lpstr>Discrete/Continuous</vt:lpstr>
      <vt:lpstr>Known/Unknown</vt:lpstr>
      <vt:lpstr>Characteristics of environments</vt:lpstr>
      <vt:lpstr>Characteristics of environments</vt:lpstr>
      <vt:lpstr>Characteristics of environments</vt:lpstr>
      <vt:lpstr>Characteristics of environments</vt:lpstr>
      <vt:lpstr>Characteristics of environments</vt:lpstr>
      <vt:lpstr>Characteristics of environments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2020-06-28T18:26:36Z</dcterms:created>
  <dcterms:modified xsi:type="dcterms:W3CDTF">2020-06-30T16:22:07Z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